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3"/>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365" r:id="rId14"/>
    <p:sldId id="362" r:id="rId15"/>
    <p:sldId id="315" r:id="rId16"/>
    <p:sldId id="338" r:id="rId17"/>
    <p:sldId id="331" r:id="rId18"/>
    <p:sldId id="447" r:id="rId19"/>
    <p:sldId id="333" r:id="rId20"/>
    <p:sldId id="334" r:id="rId21"/>
    <p:sldId id="317" r:id="rId22"/>
    <p:sldId id="429" r:id="rId23"/>
    <p:sldId id="430" r:id="rId24"/>
    <p:sldId id="357" r:id="rId25"/>
    <p:sldId id="431" r:id="rId26"/>
    <p:sldId id="432"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1" r:id="rId45"/>
    <p:sldId id="290"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295" r:id="rId61"/>
    <p:sldId id="340" r:id="rId62"/>
    <p:sldId id="298" r:id="rId63"/>
    <p:sldId id="302" r:id="rId64"/>
    <p:sldId id="301" r:id="rId65"/>
    <p:sldId id="445" r:id="rId66"/>
    <p:sldId id="446" r:id="rId67"/>
    <p:sldId id="306" r:id="rId68"/>
    <p:sldId id="341" r:id="rId69"/>
    <p:sldId id="305" r:id="rId70"/>
    <p:sldId id="308" r:id="rId71"/>
    <p:sldId id="309" r:id="rId72"/>
    <p:sldId id="324" r:id="rId73"/>
    <p:sldId id="325" r:id="rId74"/>
    <p:sldId id="283" r:id="rId75"/>
    <p:sldId id="441" r:id="rId76"/>
    <p:sldId id="442" r:id="rId77"/>
    <p:sldId id="443" r:id="rId78"/>
    <p:sldId id="444" r:id="rId79"/>
    <p:sldId id="266" r:id="rId80"/>
    <p:sldId id="434" r:id="rId81"/>
    <p:sldId id="343" r:id="rId8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43" autoAdjust="0"/>
  </p:normalViewPr>
  <p:slideViewPr>
    <p:cSldViewPr>
      <p:cViewPr varScale="1">
        <p:scale>
          <a:sx n="94" d="100"/>
          <a:sy n="94" d="100"/>
        </p:scale>
        <p:origin x="1230" y="84"/>
      </p:cViewPr>
      <p:guideLst>
        <p:guide orient="horz" pos="2160"/>
        <p:guide pos="3840"/>
      </p:guideLst>
    </p:cSldViewPr>
  </p:slideViewPr>
  <p:notesTextViewPr>
    <p:cViewPr>
      <p:scale>
        <a:sx n="3" d="2"/>
        <a:sy n="3" d="2"/>
      </p:scale>
      <p:origin x="-6" y="-1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1/5/2026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Grades will likely be split between B+/A- and A/A+. Don’t worry if you see a B+ on an assignment or paper! </a:t>
            </a:r>
          </a:p>
          <a:p>
            <a:pPr marL="171450" indent="-171450">
              <a:buFontTx/>
              <a:buChar char="-"/>
            </a:pPr>
            <a:r>
              <a:rPr lang="en-US" dirty="0"/>
              <a:t>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being unprepared in class for class discussions, etc..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a:t>
            </a:r>
            <a:r>
              <a:rPr lang="en-CA"/>
              <a:t>.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next week. **Case studies try hard to cover a lot of disciplines and different healthcare settings (Canada, US, developing countries)** If you have specific interests, let me know.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addition to assignments (application), we will also have case studies (interpretation) for each lecture. Go over case study for next week, talk about expectations here. </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Another example: what is the impact of a particular policy (such as fitness exam for children)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Others use largely correlations/associations. Why might we care more about causal work? What about associations might still be important? [Discussion]</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We are going to talk today about 2 high-level ways to build models in quant research: DAGs (visual) and potential outcomes (precise measurement of policy effects)</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 CEA, CUA)</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Let’s start with that and think about a simple way to measure the effectiveness of the policy. </a:t>
            </a:r>
          </a:p>
          <a:p>
            <a:endParaRPr lang="en-CA" dirty="0"/>
          </a:p>
          <a:p>
            <a:r>
              <a:rPr lang="en-CA" dirty="0"/>
              <a:t>Then: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Importantly, not all sudoku puzzles are identified/well-posed! Same with our data.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a:t>
            </a:r>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B+/A-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1/5/2026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January 5, 2026</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756920" y="4653452"/>
            <a:ext cx="10060882" cy="715089"/>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a:solidFill>
                  <a:schemeClr val="bg1"/>
                </a:solidFill>
              </a:rPr>
              <a:t>I am an epidemiologist, and have worked in several research/hospital research institutes. I’m currently working full-time as a Senior Analyst at CIHI.</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756920" y="3413809"/>
            <a:ext cx="10060882" cy="102155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 currently don't know what I want to do with my degree but I know that I am very interested in using healthcare data to drive informed decision making to improve the health outcomes, and experience within the healthcare systems of individuals and populations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756920" y="1867699"/>
            <a:ext cx="10060882" cy="1328023"/>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I'm a practicing nurse practitioner (NP) that specializes in liver disease at University Health Network (UHN), focused primarily in cirrhosis and liver failure. I have worked in healthcare for over 17 years, and am hoping to translate my clinical experiences into work that has more systems-level impact as my career evolves. </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56920" y="1240989"/>
            <a:ext cx="5381601" cy="408623"/>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dirty="0">
                <a:solidFill>
                  <a:schemeClr val="bg1"/>
                </a:solidFill>
              </a:rPr>
              <a:t>Worked as research analyst at UHN for 2 years. </a:t>
            </a:r>
            <a:endParaRPr lang="en-CA" sz="22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A9D63625-BB7C-D416-883A-9337E31FFC9D}"/>
              </a:ext>
            </a:extLst>
          </p:cNvPr>
          <p:cNvSpPr txBox="1"/>
          <p:nvPr/>
        </p:nvSpPr>
        <p:spPr>
          <a:xfrm>
            <a:off x="756920" y="5586629"/>
            <a:ext cx="10060882" cy="715089"/>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 am a pharmacist who has been working as a consultant in the pharmaceutical industry, primarily working on real-world evidence generation and preparing HTA submissions.</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07264" y="2139435"/>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Learn the statistical and quantitative analysis skills that will be used in my thesis analysis.</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07264" y="294918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Enhance research and appraisal skills relevant to clinical academic medicine, with the goal of focusing on health policy/systems level "quality improvement"</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07264" y="5181600"/>
            <a:ext cx="10716767" cy="102155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I hope there will be a balance between learning the theoretical underpinnings and their practical application - I'm looking forward to the 'hands on' aspect of moving beyond understanding the statistical analysis in theory, to being able to apply it myself in R. </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07264" y="1329690"/>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a:t>Doing multidisciplinary research on AI for applications in healthcare</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07264" y="406539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I am passionate about understanding health inequities and improving the quality of life of marginalized people (especially people with disabilities).</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 – can use code appendices if you’d like for formatting</a:t>
            </a: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Assignments should be submitted </a:t>
            </a:r>
            <a:r>
              <a:rPr lang="en-US" sz="2400" b="1" spc="-20" dirty="0">
                <a:ea typeface="Calibri" panose="020F0502020204030204" pitchFamily="34" charset="0"/>
                <a:cs typeface="Times New Roman" panose="02020603050405020304" pitchFamily="18" charset="0"/>
              </a:rPr>
              <a:t>as a group </a:t>
            </a:r>
            <a:r>
              <a:rPr lang="en-US" sz="2400" spc="-20" dirty="0">
                <a:ea typeface="Calibri" panose="020F0502020204030204" pitchFamily="34" charset="0"/>
                <a:cs typeface="Times New Roman" panose="02020603050405020304" pitchFamily="18" charset="0"/>
              </a:rPr>
              <a:t>(one document per group)</a:t>
            </a:r>
            <a:endParaRPr lang="en-US" sz="2400"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143000"/>
            <a:ext cx="10668000" cy="5486400"/>
          </a:xfrm>
        </p:spPr>
        <p:txBody>
          <a:bodyPr>
            <a:noAutofit/>
          </a:bodyPr>
          <a:lstStyle/>
          <a:p>
            <a:pPr marL="0" indent="0" algn="just">
              <a:spcBef>
                <a:spcPts val="0"/>
              </a:spcBef>
              <a:spcAft>
                <a:spcPts val="0"/>
              </a:spcAft>
              <a:buNone/>
            </a:pP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2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2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2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spc="-2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200" spc="-3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spc="-15" dirty="0">
                <a:ea typeface="Calibri" panose="020F0502020204030204" pitchFamily="34" charset="0"/>
                <a:cs typeface="Times New Roman" panose="02020603050405020304" pitchFamily="18" charset="0"/>
              </a:rPr>
              <a:t>1</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2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2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2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2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1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(one copy per group)</a:t>
            </a:r>
          </a:p>
          <a:p>
            <a:pPr marR="222250" algn="just">
              <a:spcBef>
                <a:spcPts val="45"/>
              </a:spcBef>
              <a:spcAft>
                <a:spcPts val="0"/>
              </a:spcAft>
            </a:pPr>
            <a:r>
              <a:rPr lang="en-US" sz="22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b="1" dirty="0">
                <a:ea typeface="Calibri" panose="020F0502020204030204" pitchFamily="34" charset="0"/>
                <a:cs typeface="Times New Roman" panose="02020603050405020304" pitchFamily="18" charset="0"/>
              </a:rPr>
              <a:t>G</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sz="2200" dirty="0"/>
              <a:t>25% of assignment marks (10% of overall grade) come from recorded video presentations of assignment solutions. </a:t>
            </a:r>
          </a:p>
          <a:p>
            <a:r>
              <a:rPr lang="en-US" sz="2200" b="1" u="sng" dirty="0"/>
              <a:t>These must be submitted individually</a:t>
            </a:r>
            <a:r>
              <a:rPr lang="en-US" sz="2200" dirty="0"/>
              <a:t>. </a:t>
            </a:r>
          </a:p>
          <a:p>
            <a:r>
              <a:rPr lang="en-US" sz="2200" dirty="0"/>
              <a:t>For each assignment, you will be asked to record videos </a:t>
            </a:r>
            <a:r>
              <a:rPr lang="en-US" sz="2200" i="1" dirty="0"/>
              <a:t>of no more than 3 minutes </a:t>
            </a:r>
            <a:r>
              <a:rPr lang="en-US" sz="2200"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sz="2200" dirty="0"/>
              <a:t>These videos should be submitted on Quercus in a MP4, AVI, WMV, or MOV format. </a:t>
            </a:r>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1563</TotalTime>
  <Words>9338</Words>
  <Application>Microsoft Office PowerPoint</Application>
  <PresentationFormat>Widescreen</PresentationFormat>
  <Paragraphs>1245</Paragraphs>
  <Slides>81</Slides>
  <Notes>81</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Aptos</vt:lpstr>
      <vt:lpstr>Arial</vt:lpstr>
      <vt:lpstr>Calibri</vt:lpstr>
      <vt:lpstr>Cambria Math</vt:lpstr>
      <vt:lpstr>Century Schoolbook</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How do we define a causal relationship?</vt:lpstr>
      <vt:lpstr>A More Involved DAG</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194</cp:revision>
  <dcterms:created xsi:type="dcterms:W3CDTF">2011-01-10T00:42:42Z</dcterms:created>
  <dcterms:modified xsi:type="dcterms:W3CDTF">2026-01-05T15:00:24Z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